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7077075" cy="93694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104" y="-1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47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4" y="0"/>
            <a:ext cx="3066733" cy="468471"/>
          </a:xfrm>
          <a:prstGeom prst="rect">
            <a:avLst/>
          </a:prstGeom>
        </p:spPr>
        <p:txBody>
          <a:bodyPr vert="horz" lIns="91440" tIns="45720" rIns="91440" bIns="45720" rtlCol="0"/>
          <a:lstStyle>
            <a:lvl1pPr algn="r">
              <a:defRPr sz="1200"/>
            </a:lvl1pPr>
          </a:lstStyle>
          <a:p>
            <a:fld id="{97BBDFBE-12F0-43CB-9686-FD4A19EBAC9F}" type="datetimeFigureOut">
              <a:rPr lang="en-US" smtClean="0"/>
              <a:t>9/7/15</a:t>
            </a:fld>
            <a:endParaRPr lang="en-US"/>
          </a:p>
        </p:txBody>
      </p:sp>
      <p:sp>
        <p:nvSpPr>
          <p:cNvPr id="4" name="Footer Placeholder 3"/>
          <p:cNvSpPr>
            <a:spLocks noGrp="1"/>
          </p:cNvSpPr>
          <p:nvPr>
            <p:ph type="ftr" sz="quarter" idx="2"/>
          </p:nvPr>
        </p:nvSpPr>
        <p:spPr>
          <a:xfrm>
            <a:off x="0" y="8899327"/>
            <a:ext cx="3066733" cy="46847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4" y="8899327"/>
            <a:ext cx="3066733" cy="468471"/>
          </a:xfrm>
          <a:prstGeom prst="rect">
            <a:avLst/>
          </a:prstGeom>
        </p:spPr>
        <p:txBody>
          <a:bodyPr vert="horz" lIns="91440" tIns="45720" rIns="91440" bIns="45720" rtlCol="0" anchor="b"/>
          <a:lstStyle>
            <a:lvl1pPr algn="r">
              <a:defRPr sz="1200"/>
            </a:lvl1pPr>
          </a:lstStyle>
          <a:p>
            <a:fld id="{DBF1AAE0-A971-42E4-89BB-F2924F915C08}" type="slidenum">
              <a:rPr lang="en-US" smtClean="0"/>
              <a:t>‹#›</a:t>
            </a:fld>
            <a:endParaRPr lang="en-US"/>
          </a:p>
        </p:txBody>
      </p:sp>
    </p:spTree>
    <p:extLst>
      <p:ext uri="{BB962C8B-B14F-4D97-AF65-F5344CB8AC3E}">
        <p14:creationId xmlns:p14="http://schemas.microsoft.com/office/powerpoint/2010/main" val="68228279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B12FA17-BF80-4423-A02B-F82FCA56F19B}" type="datetimeFigureOut">
              <a:rPr lang="en-US" smtClean="0"/>
              <a:t>9/7/15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9B051C-FDF1-4CBC-8BC2-70F3854E232E}" type="slidenum">
              <a:rPr lang="en-US" smtClean="0"/>
              <a:t>‹#›</a:t>
            </a:fld>
            <a:endParaRPr lang="en-US"/>
          </a:p>
        </p:txBody>
      </p:sp>
    </p:spTree>
    <p:extLst>
      <p:ext uri="{BB962C8B-B14F-4D97-AF65-F5344CB8AC3E}">
        <p14:creationId xmlns:p14="http://schemas.microsoft.com/office/powerpoint/2010/main" val="3723318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12FA17-BF80-4423-A02B-F82FCA56F19B}" type="datetimeFigureOut">
              <a:rPr lang="en-US" smtClean="0"/>
              <a:t>9/7/15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9B051C-FDF1-4CBC-8BC2-70F3854E232E}" type="slidenum">
              <a:rPr lang="en-US" smtClean="0"/>
              <a:t>‹#›</a:t>
            </a:fld>
            <a:endParaRPr lang="en-US"/>
          </a:p>
        </p:txBody>
      </p:sp>
    </p:spTree>
    <p:extLst>
      <p:ext uri="{BB962C8B-B14F-4D97-AF65-F5344CB8AC3E}">
        <p14:creationId xmlns:p14="http://schemas.microsoft.com/office/powerpoint/2010/main" val="4115010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12FA17-BF80-4423-A02B-F82FCA56F19B}" type="datetimeFigureOut">
              <a:rPr lang="en-US" smtClean="0"/>
              <a:t>9/7/15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9B051C-FDF1-4CBC-8BC2-70F3854E232E}" type="slidenum">
              <a:rPr lang="en-US" smtClean="0"/>
              <a:t>‹#›</a:t>
            </a:fld>
            <a:endParaRPr lang="en-US"/>
          </a:p>
        </p:txBody>
      </p:sp>
    </p:spTree>
    <p:extLst>
      <p:ext uri="{BB962C8B-B14F-4D97-AF65-F5344CB8AC3E}">
        <p14:creationId xmlns:p14="http://schemas.microsoft.com/office/powerpoint/2010/main" val="1207597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12FA17-BF80-4423-A02B-F82FCA56F19B}" type="datetimeFigureOut">
              <a:rPr lang="en-US" smtClean="0"/>
              <a:t>9/7/15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9B051C-FDF1-4CBC-8BC2-70F3854E232E}" type="slidenum">
              <a:rPr lang="en-US" smtClean="0"/>
              <a:t>‹#›</a:t>
            </a:fld>
            <a:endParaRPr lang="en-US"/>
          </a:p>
        </p:txBody>
      </p:sp>
    </p:spTree>
    <p:extLst>
      <p:ext uri="{BB962C8B-B14F-4D97-AF65-F5344CB8AC3E}">
        <p14:creationId xmlns:p14="http://schemas.microsoft.com/office/powerpoint/2010/main" val="3244603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12FA17-BF80-4423-A02B-F82FCA56F19B}" type="datetimeFigureOut">
              <a:rPr lang="en-US" smtClean="0"/>
              <a:t>9/7/15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9B051C-FDF1-4CBC-8BC2-70F3854E232E}" type="slidenum">
              <a:rPr lang="en-US" smtClean="0"/>
              <a:t>‹#›</a:t>
            </a:fld>
            <a:endParaRPr lang="en-US"/>
          </a:p>
        </p:txBody>
      </p:sp>
    </p:spTree>
    <p:extLst>
      <p:ext uri="{BB962C8B-B14F-4D97-AF65-F5344CB8AC3E}">
        <p14:creationId xmlns:p14="http://schemas.microsoft.com/office/powerpoint/2010/main" val="4115781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12FA17-BF80-4423-A02B-F82FCA56F19B}" type="datetimeFigureOut">
              <a:rPr lang="en-US" smtClean="0"/>
              <a:t>9/7/15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9B051C-FDF1-4CBC-8BC2-70F3854E232E}" type="slidenum">
              <a:rPr lang="en-US" smtClean="0"/>
              <a:t>‹#›</a:t>
            </a:fld>
            <a:endParaRPr lang="en-US"/>
          </a:p>
        </p:txBody>
      </p:sp>
    </p:spTree>
    <p:extLst>
      <p:ext uri="{BB962C8B-B14F-4D97-AF65-F5344CB8AC3E}">
        <p14:creationId xmlns:p14="http://schemas.microsoft.com/office/powerpoint/2010/main" val="4206512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B12FA17-BF80-4423-A02B-F82FCA56F19B}" type="datetimeFigureOut">
              <a:rPr lang="en-US" smtClean="0"/>
              <a:t>9/7/15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9B051C-FDF1-4CBC-8BC2-70F3854E232E}" type="slidenum">
              <a:rPr lang="en-US" smtClean="0"/>
              <a:t>‹#›</a:t>
            </a:fld>
            <a:endParaRPr lang="en-US"/>
          </a:p>
        </p:txBody>
      </p:sp>
    </p:spTree>
    <p:extLst>
      <p:ext uri="{BB962C8B-B14F-4D97-AF65-F5344CB8AC3E}">
        <p14:creationId xmlns:p14="http://schemas.microsoft.com/office/powerpoint/2010/main" val="1448153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12FA17-BF80-4423-A02B-F82FCA56F19B}" type="datetimeFigureOut">
              <a:rPr lang="en-US" smtClean="0"/>
              <a:t>9/7/15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9B051C-FDF1-4CBC-8BC2-70F3854E232E}" type="slidenum">
              <a:rPr lang="en-US" smtClean="0"/>
              <a:t>‹#›</a:t>
            </a:fld>
            <a:endParaRPr lang="en-US"/>
          </a:p>
        </p:txBody>
      </p:sp>
    </p:spTree>
    <p:extLst>
      <p:ext uri="{BB962C8B-B14F-4D97-AF65-F5344CB8AC3E}">
        <p14:creationId xmlns:p14="http://schemas.microsoft.com/office/powerpoint/2010/main" val="3791131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12FA17-BF80-4423-A02B-F82FCA56F19B}" type="datetimeFigureOut">
              <a:rPr lang="en-US" smtClean="0"/>
              <a:t>9/7/15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9B051C-FDF1-4CBC-8BC2-70F3854E232E}" type="slidenum">
              <a:rPr lang="en-US" smtClean="0"/>
              <a:t>‹#›</a:t>
            </a:fld>
            <a:endParaRPr lang="en-US"/>
          </a:p>
        </p:txBody>
      </p:sp>
    </p:spTree>
    <p:extLst>
      <p:ext uri="{BB962C8B-B14F-4D97-AF65-F5344CB8AC3E}">
        <p14:creationId xmlns:p14="http://schemas.microsoft.com/office/powerpoint/2010/main" val="3809749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12FA17-BF80-4423-A02B-F82FCA56F19B}" type="datetimeFigureOut">
              <a:rPr lang="en-US" smtClean="0"/>
              <a:t>9/7/15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9B051C-FDF1-4CBC-8BC2-70F3854E232E}" type="slidenum">
              <a:rPr lang="en-US" smtClean="0"/>
              <a:t>‹#›</a:t>
            </a:fld>
            <a:endParaRPr lang="en-US"/>
          </a:p>
        </p:txBody>
      </p:sp>
    </p:spTree>
    <p:extLst>
      <p:ext uri="{BB962C8B-B14F-4D97-AF65-F5344CB8AC3E}">
        <p14:creationId xmlns:p14="http://schemas.microsoft.com/office/powerpoint/2010/main" val="3627979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12FA17-BF80-4423-A02B-F82FCA56F19B}" type="datetimeFigureOut">
              <a:rPr lang="en-US" smtClean="0"/>
              <a:t>9/7/15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9B051C-FDF1-4CBC-8BC2-70F3854E232E}" type="slidenum">
              <a:rPr lang="en-US" smtClean="0"/>
              <a:t>‹#›</a:t>
            </a:fld>
            <a:endParaRPr lang="en-US"/>
          </a:p>
        </p:txBody>
      </p:sp>
    </p:spTree>
    <p:extLst>
      <p:ext uri="{BB962C8B-B14F-4D97-AF65-F5344CB8AC3E}">
        <p14:creationId xmlns:p14="http://schemas.microsoft.com/office/powerpoint/2010/main" val="347743248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12FA17-BF80-4423-A02B-F82FCA56F19B}" type="datetimeFigureOut">
              <a:rPr lang="en-US" smtClean="0"/>
              <a:t>9/7/15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9B051C-FDF1-4CBC-8BC2-70F3854E232E}" type="slidenum">
              <a:rPr lang="en-US" smtClean="0"/>
              <a:t>‹#›</a:t>
            </a:fld>
            <a:endParaRPr lang="en-US"/>
          </a:p>
        </p:txBody>
      </p:sp>
    </p:spTree>
    <p:extLst>
      <p:ext uri="{BB962C8B-B14F-4D97-AF65-F5344CB8AC3E}">
        <p14:creationId xmlns:p14="http://schemas.microsoft.com/office/powerpoint/2010/main" val="1271716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womenoftheelca.org/"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b="1" dirty="0" smtClean="0"/>
              <a:t>SWO Leadership Workshop</a:t>
            </a:r>
            <a:endParaRPr lang="en-US" sz="4800" b="1" dirty="0"/>
          </a:p>
        </p:txBody>
      </p:sp>
      <p:sp>
        <p:nvSpPr>
          <p:cNvPr id="3" name="Subtitle 2"/>
          <p:cNvSpPr>
            <a:spLocks noGrp="1"/>
          </p:cNvSpPr>
          <p:nvPr>
            <p:ph type="subTitle" idx="1"/>
          </p:nvPr>
        </p:nvSpPr>
        <p:spPr/>
        <p:txBody>
          <a:bodyPr>
            <a:normAutofit lnSpcReduction="10000"/>
          </a:bodyPr>
          <a:lstStyle/>
          <a:p>
            <a:r>
              <a:rPr lang="en-US" dirty="0" smtClean="0">
                <a:solidFill>
                  <a:schemeClr val="tx1"/>
                </a:solidFill>
              </a:rPr>
              <a:t>September 27, 2014</a:t>
            </a:r>
          </a:p>
          <a:p>
            <a:endParaRPr lang="en-US" dirty="0">
              <a:solidFill>
                <a:schemeClr val="tx1"/>
              </a:solidFill>
            </a:endParaRPr>
          </a:p>
          <a:p>
            <a:r>
              <a:rPr lang="en-US" sz="3600" b="1" dirty="0" smtClean="0">
                <a:solidFill>
                  <a:schemeClr val="tx1"/>
                </a:solidFill>
              </a:rPr>
              <a:t>DISCIPLESHIP</a:t>
            </a:r>
            <a:endParaRPr lang="en-US" sz="3600" b="1" dirty="0">
              <a:solidFill>
                <a:schemeClr val="tx1"/>
              </a:solidFill>
            </a:endParaRPr>
          </a:p>
        </p:txBody>
      </p:sp>
      <p:pic>
        <p:nvPicPr>
          <p:cNvPr id="1026" name="Picture 2" descr="C:\Users\swo secretary\AppData\Local\Microsoft\Windows\Temporary Internet Files\Content.IE5\PXV69IKN\MC900020667[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4038600"/>
            <a:ext cx="2667000" cy="27293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3546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ENGAGE IN MINISTRY AND ACTION</a:t>
            </a:r>
            <a:endParaRPr lang="en-US" dirty="0"/>
          </a:p>
        </p:txBody>
      </p:sp>
      <p:sp>
        <p:nvSpPr>
          <p:cNvPr id="3" name="Content Placeholder 2"/>
          <p:cNvSpPr>
            <a:spLocks noGrp="1"/>
          </p:cNvSpPr>
          <p:nvPr>
            <p:ph idx="1"/>
          </p:nvPr>
        </p:nvSpPr>
        <p:spPr/>
        <p:txBody>
          <a:bodyPr/>
          <a:lstStyle/>
          <a:p>
            <a:r>
              <a:rPr lang="en-US" dirty="0" err="1" smtClean="0"/>
              <a:t>VOLUNTEER..in</a:t>
            </a:r>
            <a:r>
              <a:rPr lang="en-US" dirty="0" smtClean="0"/>
              <a:t> community, school, </a:t>
            </a:r>
            <a:r>
              <a:rPr lang="en-US" dirty="0" err="1" smtClean="0"/>
              <a:t>etc</a:t>
            </a:r>
            <a:endParaRPr lang="en-US" dirty="0" smtClean="0"/>
          </a:p>
          <a:p>
            <a:r>
              <a:rPr lang="en-US" dirty="0" smtClean="0"/>
              <a:t>SERVE  as a tutor</a:t>
            </a:r>
          </a:p>
          <a:p>
            <a:r>
              <a:rPr lang="en-US" dirty="0" smtClean="0"/>
              <a:t>LOVE  and serve others</a:t>
            </a:r>
          </a:p>
          <a:p>
            <a:r>
              <a:rPr lang="en-US" dirty="0" smtClean="0"/>
              <a:t>BE  the arms, hands, and feet of Christ</a:t>
            </a:r>
          </a:p>
          <a:p>
            <a:r>
              <a:rPr lang="en-US" dirty="0" smtClean="0"/>
              <a:t>MEET the needs of others</a:t>
            </a:r>
          </a:p>
          <a:p>
            <a:r>
              <a:rPr lang="en-US" dirty="0" smtClean="0"/>
              <a:t>WALK in partnership with companion synods</a:t>
            </a:r>
          </a:p>
          <a:p>
            <a:r>
              <a:rPr lang="en-US" dirty="0" smtClean="0"/>
              <a:t>LEARN ABOUT…ELCA Malaria Campaign, </a:t>
            </a:r>
            <a:r>
              <a:rPr lang="en-US" dirty="0" err="1" smtClean="0"/>
              <a:t>etc</a:t>
            </a:r>
            <a:endParaRPr lang="en-US" dirty="0"/>
          </a:p>
        </p:txBody>
      </p:sp>
    </p:spTree>
    <p:extLst>
      <p:ext uri="{BB962C8B-B14F-4D97-AF65-F5344CB8AC3E}">
        <p14:creationId xmlns:p14="http://schemas.microsoft.com/office/powerpoint/2010/main" val="43509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PROMOTE HEALING AND WHOLENESS</a:t>
            </a:r>
            <a:endParaRPr lang="en-US" dirty="0"/>
          </a:p>
        </p:txBody>
      </p:sp>
      <p:sp>
        <p:nvSpPr>
          <p:cNvPr id="3" name="Content Placeholder 2"/>
          <p:cNvSpPr>
            <a:spLocks noGrp="1"/>
          </p:cNvSpPr>
          <p:nvPr>
            <p:ph idx="1"/>
          </p:nvPr>
        </p:nvSpPr>
        <p:spPr>
          <a:xfrm>
            <a:off x="457200" y="1524000"/>
            <a:ext cx="8229600" cy="4602163"/>
          </a:xfrm>
        </p:spPr>
        <p:txBody>
          <a:bodyPr>
            <a:normAutofit lnSpcReduction="10000"/>
          </a:bodyPr>
          <a:lstStyle/>
          <a:p>
            <a:r>
              <a:rPr lang="en-US" dirty="0" smtClean="0"/>
              <a:t>MAKE HEALTHY CHOICES…</a:t>
            </a:r>
            <a:r>
              <a:rPr lang="en-US" dirty="0" err="1" smtClean="0"/>
              <a:t>spirtually</a:t>
            </a:r>
            <a:r>
              <a:rPr lang="en-US" dirty="0" smtClean="0"/>
              <a:t>, physically, emotionally, </a:t>
            </a:r>
            <a:r>
              <a:rPr lang="en-US" dirty="0" err="1" smtClean="0"/>
              <a:t>etc</a:t>
            </a:r>
            <a:endParaRPr lang="en-US" dirty="0" smtClean="0"/>
          </a:p>
          <a:p>
            <a:r>
              <a:rPr lang="en-US" dirty="0" smtClean="0"/>
              <a:t>LEARN about health realities women face</a:t>
            </a:r>
          </a:p>
          <a:p>
            <a:r>
              <a:rPr lang="en-US" dirty="0" smtClean="0"/>
              <a:t>SUPPORT those with special needs -  especially children</a:t>
            </a:r>
          </a:p>
          <a:p>
            <a:r>
              <a:rPr lang="en-US" dirty="0" smtClean="0"/>
              <a:t>SUPPORT caregivers</a:t>
            </a:r>
          </a:p>
          <a:p>
            <a:r>
              <a:rPr lang="en-US" dirty="0" smtClean="0"/>
              <a:t>BE  a blood donor</a:t>
            </a:r>
          </a:p>
          <a:p>
            <a:r>
              <a:rPr lang="en-US" dirty="0" smtClean="0"/>
              <a:t>LEARN about HIV/AIDS, especially with women in the U.S.</a:t>
            </a:r>
            <a:endParaRPr lang="en-US" dirty="0"/>
          </a:p>
        </p:txBody>
      </p:sp>
    </p:spTree>
    <p:extLst>
      <p:ext uri="{BB962C8B-B14F-4D97-AF65-F5344CB8AC3E}">
        <p14:creationId xmlns:p14="http://schemas.microsoft.com/office/powerpoint/2010/main" val="2284192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WHAT IS GOD CALLING YOU TO DO </a:t>
            </a:r>
            <a:r>
              <a:rPr lang="en-US" i="1" dirty="0" smtClean="0"/>
              <a:t>TODAY?</a:t>
            </a:r>
            <a:endParaRPr lang="en-US" i="1" dirty="0"/>
          </a:p>
        </p:txBody>
      </p:sp>
      <p:sp>
        <p:nvSpPr>
          <p:cNvPr id="3" name="Content Placeholder 2"/>
          <p:cNvSpPr>
            <a:spLocks noGrp="1"/>
          </p:cNvSpPr>
          <p:nvPr>
            <p:ph idx="1"/>
          </p:nvPr>
        </p:nvSpPr>
        <p:spPr/>
        <p:txBody>
          <a:bodyPr/>
          <a:lstStyle/>
          <a:p>
            <a:r>
              <a:rPr lang="en-US" dirty="0" smtClean="0"/>
              <a:t>PRAY for all?</a:t>
            </a:r>
          </a:p>
          <a:p>
            <a:r>
              <a:rPr lang="en-US" dirty="0" smtClean="0"/>
              <a:t>VISIT or CALL someone?</a:t>
            </a:r>
          </a:p>
          <a:p>
            <a:r>
              <a:rPr lang="en-US" dirty="0" smtClean="0"/>
              <a:t>VOLUNTEER at school, nursing home, food pantry, </a:t>
            </a:r>
            <a:r>
              <a:rPr lang="en-US" dirty="0" err="1" smtClean="0"/>
              <a:t>etc</a:t>
            </a:r>
            <a:r>
              <a:rPr lang="en-US" dirty="0" smtClean="0"/>
              <a:t>?</a:t>
            </a:r>
          </a:p>
          <a:p>
            <a:r>
              <a:rPr lang="en-US" dirty="0" smtClean="0"/>
              <a:t>ATTEND  a Bible study at church?</a:t>
            </a:r>
          </a:p>
          <a:p>
            <a:r>
              <a:rPr lang="en-US" dirty="0" smtClean="0"/>
              <a:t>OFFER to watch a neighbor’s children so parents have time together?</a:t>
            </a:r>
          </a:p>
          <a:p>
            <a:r>
              <a:rPr lang="en-US" dirty="0" smtClean="0"/>
              <a:t>TUTOR  or MENTOR a Confirmation student?</a:t>
            </a:r>
          </a:p>
        </p:txBody>
      </p:sp>
    </p:spTree>
    <p:extLst>
      <p:ext uri="{BB962C8B-B14F-4D97-AF65-F5344CB8AC3E}">
        <p14:creationId xmlns:p14="http://schemas.microsoft.com/office/powerpoint/2010/main" val="405119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RESOURCES !!!</a:t>
            </a:r>
            <a:endParaRPr lang="en-US" dirty="0"/>
          </a:p>
        </p:txBody>
      </p:sp>
      <p:sp>
        <p:nvSpPr>
          <p:cNvPr id="3" name="Content Placeholder 2"/>
          <p:cNvSpPr>
            <a:spLocks noGrp="1"/>
          </p:cNvSpPr>
          <p:nvPr>
            <p:ph idx="1"/>
          </p:nvPr>
        </p:nvSpPr>
        <p:spPr>
          <a:xfrm>
            <a:off x="457200" y="1447800"/>
            <a:ext cx="8229600" cy="4953000"/>
          </a:xfrm>
        </p:spPr>
        <p:txBody>
          <a:bodyPr>
            <a:normAutofit lnSpcReduction="10000"/>
          </a:bodyPr>
          <a:lstStyle/>
          <a:p>
            <a:r>
              <a:rPr lang="en-US" dirty="0" smtClean="0">
                <a:hlinkClick r:id="rId2"/>
              </a:rPr>
              <a:t>WWW.WOMENOFTHEELCA.ORG</a:t>
            </a:r>
            <a:endParaRPr lang="en-US" dirty="0" smtClean="0"/>
          </a:p>
          <a:p>
            <a:r>
              <a:rPr lang="en-US" dirty="0" smtClean="0"/>
              <a:t>Free Downloads of ALL KINDS</a:t>
            </a:r>
          </a:p>
          <a:p>
            <a:pPr lvl="1"/>
            <a:r>
              <a:rPr lang="en-US" sz="2400" dirty="0" smtClean="0"/>
              <a:t>Skits</a:t>
            </a:r>
          </a:p>
          <a:p>
            <a:pPr lvl="1"/>
            <a:r>
              <a:rPr lang="en-US" sz="2400" dirty="0" smtClean="0"/>
              <a:t>Lessons for Today’s Disciples</a:t>
            </a:r>
          </a:p>
          <a:p>
            <a:pPr lvl="1"/>
            <a:r>
              <a:rPr lang="en-US" sz="2400" dirty="0" smtClean="0"/>
              <a:t>A Bold Life of </a:t>
            </a:r>
            <a:r>
              <a:rPr lang="en-US" sz="2400" dirty="0" err="1" smtClean="0"/>
              <a:t>Faith..Katharina</a:t>
            </a:r>
            <a:r>
              <a:rPr lang="en-US" sz="2400" dirty="0" smtClean="0"/>
              <a:t> von Bora Luther</a:t>
            </a:r>
          </a:p>
          <a:p>
            <a:pPr lvl="1"/>
            <a:r>
              <a:rPr lang="en-US" sz="2400" dirty="0" smtClean="0"/>
              <a:t>The Colors of Christmas</a:t>
            </a:r>
          </a:p>
          <a:p>
            <a:pPr lvl="1"/>
            <a:r>
              <a:rPr lang="en-US" sz="2400" dirty="0" smtClean="0"/>
              <a:t>Looking into the Mirror: Lenten Reflections</a:t>
            </a:r>
          </a:p>
          <a:p>
            <a:pPr lvl="1"/>
            <a:r>
              <a:rPr lang="en-US" sz="2400" dirty="0" smtClean="0"/>
              <a:t>Hospitality: More than Warm and Friendly</a:t>
            </a:r>
          </a:p>
          <a:p>
            <a:pPr lvl="1"/>
            <a:r>
              <a:rPr lang="en-US" sz="2400" dirty="0" smtClean="0"/>
              <a:t>Called to Deal with Difficult Issues</a:t>
            </a:r>
          </a:p>
          <a:p>
            <a:pPr lvl="1"/>
            <a:r>
              <a:rPr lang="en-US" sz="2400" dirty="0" smtClean="0"/>
              <a:t>I Am She</a:t>
            </a:r>
          </a:p>
          <a:p>
            <a:pPr lvl="1"/>
            <a:r>
              <a:rPr lang="en-US" sz="2400" dirty="0" smtClean="0"/>
              <a:t>Sacred Spaces</a:t>
            </a:r>
          </a:p>
          <a:p>
            <a:pPr lvl="1"/>
            <a:endParaRPr lang="en-US" sz="2400" dirty="0" smtClean="0"/>
          </a:p>
          <a:p>
            <a:pPr lvl="1"/>
            <a:endParaRPr lang="en-US" sz="2400" dirty="0"/>
          </a:p>
        </p:txBody>
      </p:sp>
    </p:spTree>
    <p:extLst>
      <p:ext uri="{BB962C8B-B14F-4D97-AF65-F5344CB8AC3E}">
        <p14:creationId xmlns:p14="http://schemas.microsoft.com/office/powerpoint/2010/main" val="3993870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MORE FROM THE WELCA WEBSITE</a:t>
            </a:r>
            <a:endParaRPr lang="en-US" dirty="0"/>
          </a:p>
        </p:txBody>
      </p:sp>
      <p:sp>
        <p:nvSpPr>
          <p:cNvPr id="3" name="Content Placeholder 2"/>
          <p:cNvSpPr>
            <a:spLocks noGrp="1"/>
          </p:cNvSpPr>
          <p:nvPr>
            <p:ph idx="1"/>
          </p:nvPr>
        </p:nvSpPr>
        <p:spPr/>
        <p:txBody>
          <a:bodyPr/>
          <a:lstStyle/>
          <a:p>
            <a:r>
              <a:rPr lang="en-US" dirty="0" smtClean="0"/>
              <a:t>Epiphany – Unfolding the Discovery</a:t>
            </a:r>
          </a:p>
          <a:p>
            <a:r>
              <a:rPr lang="en-US" dirty="0" smtClean="0"/>
              <a:t>Paths to Wholeness</a:t>
            </a:r>
          </a:p>
          <a:p>
            <a:r>
              <a:rPr lang="en-US" dirty="0" smtClean="0"/>
              <a:t>Finding </a:t>
            </a:r>
            <a:r>
              <a:rPr lang="en-US" i="1" dirty="0" smtClean="0"/>
              <a:t>Your</a:t>
            </a:r>
            <a:r>
              <a:rPr lang="en-US" dirty="0" smtClean="0"/>
              <a:t> Bold</a:t>
            </a:r>
          </a:p>
          <a:p>
            <a:r>
              <a:rPr lang="en-US" dirty="0" smtClean="0"/>
              <a:t>Raising Up Healthy Women and Girls- Connecting and supporting girls</a:t>
            </a:r>
          </a:p>
          <a:p>
            <a:r>
              <a:rPr lang="en-US" dirty="0" smtClean="0"/>
              <a:t>Litanies, Blessings and Installations</a:t>
            </a:r>
          </a:p>
          <a:p>
            <a:r>
              <a:rPr lang="en-US" dirty="0" smtClean="0"/>
              <a:t>Worship and Prayers</a:t>
            </a:r>
            <a:endParaRPr lang="en-US" dirty="0"/>
          </a:p>
        </p:txBody>
      </p:sp>
    </p:spTree>
    <p:extLst>
      <p:ext uri="{BB962C8B-B14F-4D97-AF65-F5344CB8AC3E}">
        <p14:creationId xmlns:p14="http://schemas.microsoft.com/office/powerpoint/2010/main" val="2987891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OTHER RESOURCES</a:t>
            </a:r>
            <a:endParaRPr lang="en-US" dirty="0"/>
          </a:p>
        </p:txBody>
      </p:sp>
      <p:sp>
        <p:nvSpPr>
          <p:cNvPr id="3" name="Content Placeholder 2"/>
          <p:cNvSpPr>
            <a:spLocks noGrp="1"/>
          </p:cNvSpPr>
          <p:nvPr>
            <p:ph idx="1"/>
          </p:nvPr>
        </p:nvSpPr>
        <p:spPr>
          <a:xfrm>
            <a:off x="457200" y="1676400"/>
            <a:ext cx="8229600" cy="4449763"/>
          </a:xfrm>
        </p:spPr>
        <p:txBody>
          <a:bodyPr>
            <a:normAutofit lnSpcReduction="10000"/>
          </a:bodyPr>
          <a:lstStyle/>
          <a:p>
            <a:r>
              <a:rPr lang="en-US" i="1" dirty="0" smtClean="0"/>
              <a:t>Gather</a:t>
            </a:r>
            <a:r>
              <a:rPr lang="en-US" dirty="0" smtClean="0"/>
              <a:t> – Bible Study and Articles</a:t>
            </a:r>
          </a:p>
          <a:p>
            <a:r>
              <a:rPr lang="en-US" i="1" dirty="0" smtClean="0"/>
              <a:t>Interchange</a:t>
            </a:r>
            <a:r>
              <a:rPr lang="en-US" dirty="0" smtClean="0"/>
              <a:t> and </a:t>
            </a:r>
            <a:r>
              <a:rPr lang="en-US" i="1" dirty="0" smtClean="0"/>
              <a:t>Bold Connections </a:t>
            </a:r>
            <a:r>
              <a:rPr lang="en-US" dirty="0" smtClean="0"/>
              <a:t>(newsletters from WELCA)</a:t>
            </a:r>
          </a:p>
          <a:p>
            <a:r>
              <a:rPr lang="en-US" dirty="0" smtClean="0"/>
              <a:t>Companion Synod Relationships with Malawi</a:t>
            </a:r>
          </a:p>
          <a:p>
            <a:r>
              <a:rPr lang="en-US" i="1" dirty="0" smtClean="0"/>
              <a:t>NORTHWESTER</a:t>
            </a:r>
            <a:r>
              <a:rPr lang="en-US" dirty="0" smtClean="0"/>
              <a:t>, our Synod’s newsletter,           </a:t>
            </a:r>
            <a:r>
              <a:rPr lang="en-US" sz="2400" dirty="0" smtClean="0"/>
              <a:t>$6 a year – 4 issues</a:t>
            </a:r>
          </a:p>
          <a:p>
            <a:r>
              <a:rPr lang="en-US" sz="2800" dirty="0" smtClean="0"/>
              <a:t>Speaker List – Handed out Today</a:t>
            </a:r>
          </a:p>
          <a:p>
            <a:r>
              <a:rPr lang="en-US" sz="2800" dirty="0" smtClean="0"/>
              <a:t>Retreat at local church</a:t>
            </a:r>
          </a:p>
          <a:p>
            <a:r>
              <a:rPr lang="en-US" sz="2800" dirty="0" smtClean="0"/>
              <a:t>Let us not forget our BIBLE!</a:t>
            </a:r>
          </a:p>
          <a:p>
            <a:endParaRPr lang="en-US" sz="2800" dirty="0"/>
          </a:p>
        </p:txBody>
      </p:sp>
    </p:spTree>
    <p:extLst>
      <p:ext uri="{BB962C8B-B14F-4D97-AF65-F5344CB8AC3E}">
        <p14:creationId xmlns:p14="http://schemas.microsoft.com/office/powerpoint/2010/main" val="13129878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ANOTHER VALUABLE </a:t>
            </a:r>
            <a:r>
              <a:rPr lang="en-US" i="1" dirty="0" smtClean="0"/>
              <a:t>free</a:t>
            </a:r>
            <a:r>
              <a:rPr lang="en-US" dirty="0" smtClean="0"/>
              <a:t> RESOURCE</a:t>
            </a:r>
            <a:endParaRPr lang="en-US" dirty="0"/>
          </a:p>
        </p:txBody>
      </p:sp>
      <p:sp>
        <p:nvSpPr>
          <p:cNvPr id="3" name="Content Placeholder 2"/>
          <p:cNvSpPr>
            <a:spLocks noGrp="1"/>
          </p:cNvSpPr>
          <p:nvPr>
            <p:ph idx="1"/>
          </p:nvPr>
        </p:nvSpPr>
        <p:spPr>
          <a:xfrm>
            <a:off x="457200" y="1600200"/>
            <a:ext cx="8229600" cy="4525963"/>
          </a:xfrm>
        </p:spPr>
        <p:txBody>
          <a:bodyPr>
            <a:normAutofit fontScale="85000" lnSpcReduction="20000"/>
          </a:bodyPr>
          <a:lstStyle/>
          <a:p>
            <a:pPr marL="0" indent="0" algn="ctr">
              <a:buNone/>
            </a:pPr>
            <a:r>
              <a:rPr lang="en-US" dirty="0" smtClean="0"/>
              <a:t>YOUR ELECTED SWO OFFICERS !!</a:t>
            </a:r>
          </a:p>
          <a:p>
            <a:pPr marL="0" indent="0" algn="ctr">
              <a:buNone/>
            </a:pPr>
            <a:r>
              <a:rPr lang="en-US" sz="2800" dirty="0" smtClean="0"/>
              <a:t>President  Susan </a:t>
            </a:r>
            <a:r>
              <a:rPr lang="en-US" sz="2800" dirty="0" err="1" smtClean="0"/>
              <a:t>Saarem</a:t>
            </a:r>
            <a:endParaRPr lang="en-US" sz="2800" dirty="0" smtClean="0"/>
          </a:p>
          <a:p>
            <a:pPr marL="0" indent="0" algn="ctr">
              <a:buNone/>
            </a:pPr>
            <a:r>
              <a:rPr lang="en-US" sz="2800" dirty="0" smtClean="0"/>
              <a:t>Vice President  Janet Allison</a:t>
            </a:r>
          </a:p>
          <a:p>
            <a:pPr marL="0" indent="0" algn="ctr">
              <a:buNone/>
            </a:pPr>
            <a:r>
              <a:rPr lang="en-US" sz="2800" dirty="0" smtClean="0"/>
              <a:t>Secretary  Dawn </a:t>
            </a:r>
            <a:r>
              <a:rPr lang="en-US" sz="2800" dirty="0" err="1" smtClean="0"/>
              <a:t>Wicklund</a:t>
            </a:r>
            <a:endParaRPr lang="en-US" sz="2800" dirty="0" smtClean="0"/>
          </a:p>
          <a:p>
            <a:pPr marL="0" indent="0" algn="ctr">
              <a:buNone/>
            </a:pPr>
            <a:r>
              <a:rPr lang="en-US" sz="2800" dirty="0" smtClean="0"/>
              <a:t>Treasurer Audrey Severson</a:t>
            </a:r>
          </a:p>
          <a:p>
            <a:pPr marL="0" indent="0" algn="ctr">
              <a:buNone/>
            </a:pPr>
            <a:endParaRPr lang="en-US" sz="2800" dirty="0" smtClean="0"/>
          </a:p>
          <a:p>
            <a:pPr marL="0" indent="0" algn="ctr">
              <a:buNone/>
            </a:pPr>
            <a:r>
              <a:rPr lang="en-US" sz="2800" dirty="0" smtClean="0"/>
              <a:t>**Conference Representative**</a:t>
            </a:r>
          </a:p>
          <a:p>
            <a:pPr marL="0" indent="0">
              <a:buNone/>
            </a:pPr>
            <a:r>
              <a:rPr lang="en-US" sz="2800" dirty="0" smtClean="0"/>
              <a:t>		</a:t>
            </a:r>
            <a:endParaRPr lang="en-US" sz="2200" dirty="0" smtClean="0"/>
          </a:p>
          <a:p>
            <a:pPr marL="0" indent="0">
              <a:buNone/>
            </a:pPr>
            <a:r>
              <a:rPr lang="en-US" sz="2800" dirty="0" smtClean="0"/>
              <a:t>Phyllis </a:t>
            </a:r>
            <a:r>
              <a:rPr lang="en-US" sz="2800" dirty="0" err="1" smtClean="0"/>
              <a:t>Grohn</a:t>
            </a:r>
            <a:r>
              <a:rPr lang="en-US" sz="2800" dirty="0" smtClean="0"/>
              <a:t> – </a:t>
            </a:r>
            <a:r>
              <a:rPr lang="en-US" sz="2000" dirty="0" smtClean="0"/>
              <a:t>Chippewa Valley		</a:t>
            </a:r>
            <a:r>
              <a:rPr lang="en-US" sz="2600" dirty="0" smtClean="0"/>
              <a:t>Emilie </a:t>
            </a:r>
            <a:r>
              <a:rPr lang="en-US" sz="2600" dirty="0" err="1" smtClean="0"/>
              <a:t>Horken</a:t>
            </a:r>
            <a:r>
              <a:rPr lang="en-US" sz="2600" dirty="0" smtClean="0"/>
              <a:t> </a:t>
            </a:r>
            <a:r>
              <a:rPr lang="en-US" sz="2000" dirty="0" smtClean="0"/>
              <a:t>– St Croix Valley</a:t>
            </a:r>
          </a:p>
          <a:p>
            <a:pPr marL="0" indent="0">
              <a:buNone/>
            </a:pPr>
            <a:r>
              <a:rPr lang="en-US" sz="2800" dirty="0" smtClean="0"/>
              <a:t>Stephanie </a:t>
            </a:r>
            <a:r>
              <a:rPr lang="en-US" sz="2800" dirty="0" err="1" smtClean="0"/>
              <a:t>Rumstick</a:t>
            </a:r>
            <a:r>
              <a:rPr lang="en-US" sz="2800" dirty="0" smtClean="0"/>
              <a:t> – </a:t>
            </a:r>
            <a:r>
              <a:rPr lang="en-US" sz="2000" dirty="0" err="1" smtClean="0"/>
              <a:t>Dairyland</a:t>
            </a:r>
            <a:r>
              <a:rPr lang="en-US" sz="2000" dirty="0" smtClean="0"/>
              <a:t>	 	</a:t>
            </a:r>
            <a:r>
              <a:rPr lang="en-US" sz="2600" dirty="0" smtClean="0"/>
              <a:t>Mary </a:t>
            </a:r>
            <a:r>
              <a:rPr lang="en-US" sz="2600" dirty="0" err="1" smtClean="0"/>
              <a:t>Sedin</a:t>
            </a:r>
            <a:r>
              <a:rPr lang="en-US" sz="2600" dirty="0" smtClean="0"/>
              <a:t> </a:t>
            </a:r>
            <a:r>
              <a:rPr lang="en-US" sz="2000" dirty="0" smtClean="0"/>
              <a:t>– </a:t>
            </a:r>
            <a:r>
              <a:rPr lang="en-US" sz="2200" dirty="0" smtClean="0"/>
              <a:t>Lake Superior</a:t>
            </a:r>
          </a:p>
          <a:p>
            <a:pPr marL="0" indent="0">
              <a:buNone/>
            </a:pPr>
            <a:r>
              <a:rPr lang="en-US" sz="2800" dirty="0" smtClean="0"/>
              <a:t>Marian </a:t>
            </a:r>
            <a:r>
              <a:rPr lang="en-US" sz="2800" dirty="0" err="1" smtClean="0"/>
              <a:t>Nernberger</a:t>
            </a:r>
            <a:r>
              <a:rPr lang="en-US" sz="2800" dirty="0" smtClean="0"/>
              <a:t> </a:t>
            </a:r>
            <a:r>
              <a:rPr lang="en-US" sz="2000" dirty="0" smtClean="0"/>
              <a:t>– </a:t>
            </a:r>
            <a:r>
              <a:rPr lang="en-US" sz="2200" dirty="0" err="1" smtClean="0"/>
              <a:t>Chequamegon</a:t>
            </a:r>
            <a:r>
              <a:rPr lang="en-US" sz="1700" dirty="0" smtClean="0"/>
              <a:t>	</a:t>
            </a:r>
            <a:r>
              <a:rPr lang="en-US" sz="1800" dirty="0" smtClean="0"/>
              <a:t> </a:t>
            </a:r>
            <a:r>
              <a:rPr lang="en-US" sz="2600" dirty="0" smtClean="0"/>
              <a:t>Carol Johnson- </a:t>
            </a:r>
            <a:r>
              <a:rPr lang="en-US" sz="2200" dirty="0" smtClean="0"/>
              <a:t>Apple River</a:t>
            </a:r>
            <a:endParaRPr lang="en-US" sz="2200" dirty="0"/>
          </a:p>
          <a:p>
            <a:pPr marL="0" indent="0">
              <a:buNone/>
            </a:pPr>
            <a:r>
              <a:rPr lang="en-US" sz="2800" dirty="0" smtClean="0"/>
              <a:t>Brenda Wheeler –</a:t>
            </a:r>
            <a:r>
              <a:rPr lang="en-US" sz="2200" dirty="0" smtClean="0"/>
              <a:t>Heart of the North</a:t>
            </a:r>
          </a:p>
          <a:p>
            <a:pPr marL="0" indent="0">
              <a:buNone/>
            </a:pPr>
            <a:endParaRPr lang="en-US" sz="2000" dirty="0"/>
          </a:p>
        </p:txBody>
      </p:sp>
    </p:spTree>
    <p:extLst>
      <p:ext uri="{BB962C8B-B14F-4D97-AF65-F5344CB8AC3E}">
        <p14:creationId xmlns:p14="http://schemas.microsoft.com/office/powerpoint/2010/main" val="11413331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lgn="r">
              <a:buNone/>
            </a:pPr>
            <a:r>
              <a:rPr lang="en-US" b="1" dirty="0" smtClean="0"/>
              <a:t>WHAT ARE </a:t>
            </a:r>
            <a:r>
              <a:rPr lang="en-US" b="1" i="1" dirty="0" smtClean="0"/>
              <a:t>YOU</a:t>
            </a:r>
            <a:r>
              <a:rPr lang="en-US" b="1" dirty="0" smtClean="0"/>
              <a:t> AND </a:t>
            </a:r>
          </a:p>
          <a:p>
            <a:pPr marL="0" indent="0" algn="r">
              <a:buNone/>
            </a:pPr>
            <a:r>
              <a:rPr lang="en-US" b="1" i="1" dirty="0" smtClean="0"/>
              <a:t>YOUR</a:t>
            </a:r>
            <a:r>
              <a:rPr lang="en-US" b="1" i="1" dirty="0"/>
              <a:t> </a:t>
            </a:r>
            <a:r>
              <a:rPr lang="en-US" b="1" i="1" dirty="0" smtClean="0"/>
              <a:t>CHURCH WOMEN </a:t>
            </a:r>
          </a:p>
          <a:p>
            <a:pPr marL="0" indent="0" algn="r">
              <a:buNone/>
            </a:pPr>
            <a:r>
              <a:rPr lang="en-US" b="1" dirty="0" smtClean="0"/>
              <a:t>DOING ?</a:t>
            </a:r>
            <a:endParaRPr lang="en-US" b="1" dirty="0"/>
          </a:p>
        </p:txBody>
      </p:sp>
      <p:pic>
        <p:nvPicPr>
          <p:cNvPr id="2050" name="Picture 2" descr="C:\Users\swo secretary\AppData\Local\Microsoft\Windows\Temporary Internet Files\Content.IE5\PXV69IKN\MC90028033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2209800"/>
            <a:ext cx="4191000" cy="411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6950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DISCIPLESHIP</a:t>
            </a:r>
            <a:endParaRPr lang="en-US" dirty="0"/>
          </a:p>
        </p:txBody>
      </p:sp>
      <p:sp>
        <p:nvSpPr>
          <p:cNvPr id="3" name="Content Placeholder 2"/>
          <p:cNvSpPr>
            <a:spLocks noGrp="1"/>
          </p:cNvSpPr>
          <p:nvPr>
            <p:ph idx="1"/>
          </p:nvPr>
        </p:nvSpPr>
        <p:spPr/>
        <p:txBody>
          <a:bodyPr/>
          <a:lstStyle/>
          <a:p>
            <a:r>
              <a:rPr lang="en-US" dirty="0" smtClean="0"/>
              <a:t>Discipleship is a lifelong journey of living out and spreading the Good News of Jesus Christ.</a:t>
            </a:r>
          </a:p>
          <a:p>
            <a:endParaRPr lang="en-US" dirty="0" smtClean="0"/>
          </a:p>
          <a:p>
            <a:r>
              <a:rPr lang="en-US" dirty="0" smtClean="0"/>
              <a:t>Disciples are followers of Jesus who are intent on carrying out the Great Commission (Matthew 28:19-20) and the Great Command (Acts 1:8)</a:t>
            </a:r>
          </a:p>
          <a:p>
            <a:pPr marL="0" indent="0">
              <a:buNone/>
            </a:pPr>
            <a:endParaRPr lang="en-US" dirty="0"/>
          </a:p>
        </p:txBody>
      </p:sp>
    </p:spTree>
    <p:extLst>
      <p:ext uri="{BB962C8B-B14F-4D97-AF65-F5344CB8AC3E}">
        <p14:creationId xmlns:p14="http://schemas.microsoft.com/office/powerpoint/2010/main" val="2675137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DISCIPLESHIP</a:t>
            </a:r>
            <a:endParaRPr lang="en-US" dirty="0"/>
          </a:p>
        </p:txBody>
      </p:sp>
      <p:sp>
        <p:nvSpPr>
          <p:cNvPr id="3" name="Content Placeholder 2"/>
          <p:cNvSpPr>
            <a:spLocks noGrp="1"/>
          </p:cNvSpPr>
          <p:nvPr>
            <p:ph idx="1"/>
          </p:nvPr>
        </p:nvSpPr>
        <p:spPr>
          <a:xfrm>
            <a:off x="457200" y="1371600"/>
            <a:ext cx="8229600" cy="4953000"/>
          </a:xfrm>
        </p:spPr>
        <p:txBody>
          <a:bodyPr>
            <a:normAutofit/>
          </a:bodyPr>
          <a:lstStyle/>
          <a:p>
            <a:pPr marL="0" indent="0">
              <a:buNone/>
            </a:pPr>
            <a:r>
              <a:rPr lang="en-US" sz="2800" dirty="0" smtClean="0"/>
              <a:t>Women of the ELCA participants are active disciples in many ways.   They practice the seven marks of discipleship:</a:t>
            </a:r>
          </a:p>
          <a:p>
            <a:pPr marL="2686050" lvl="5" indent="-514350">
              <a:buFont typeface="+mj-lt"/>
              <a:buAutoNum type="arabicPeriod"/>
            </a:pPr>
            <a:r>
              <a:rPr lang="en-US" sz="2400" dirty="0" smtClean="0"/>
              <a:t>Praying</a:t>
            </a:r>
          </a:p>
          <a:p>
            <a:pPr marL="2686050" lvl="5" indent="-514350">
              <a:buFont typeface="+mj-lt"/>
              <a:buAutoNum type="arabicPeriod"/>
            </a:pPr>
            <a:r>
              <a:rPr lang="en-US" sz="2400" dirty="0" smtClean="0"/>
              <a:t>Studying</a:t>
            </a:r>
          </a:p>
          <a:p>
            <a:pPr marL="2686050" lvl="5" indent="-514350">
              <a:buFont typeface="+mj-lt"/>
              <a:buAutoNum type="arabicPeriod"/>
            </a:pPr>
            <a:r>
              <a:rPr lang="en-US" sz="2400" dirty="0" smtClean="0"/>
              <a:t>Worshiping</a:t>
            </a:r>
          </a:p>
          <a:p>
            <a:pPr marL="2686050" lvl="5" indent="-514350">
              <a:buFont typeface="+mj-lt"/>
              <a:buAutoNum type="arabicPeriod"/>
            </a:pPr>
            <a:r>
              <a:rPr lang="en-US" sz="2400" dirty="0" smtClean="0"/>
              <a:t>Inviting</a:t>
            </a:r>
          </a:p>
          <a:p>
            <a:pPr marL="2686050" lvl="5" indent="-514350">
              <a:buFont typeface="+mj-lt"/>
              <a:buAutoNum type="arabicPeriod"/>
            </a:pPr>
            <a:r>
              <a:rPr lang="en-US" sz="2400" dirty="0" smtClean="0"/>
              <a:t>Encouraging</a:t>
            </a:r>
          </a:p>
          <a:p>
            <a:pPr marL="2686050" lvl="5" indent="-514350">
              <a:buFont typeface="+mj-lt"/>
              <a:buAutoNum type="arabicPeriod"/>
            </a:pPr>
            <a:r>
              <a:rPr lang="en-US" sz="2400" dirty="0" smtClean="0"/>
              <a:t>Serving</a:t>
            </a:r>
            <a:endParaRPr lang="en-US" sz="2400" dirty="0"/>
          </a:p>
          <a:p>
            <a:pPr marL="2686050" lvl="5" indent="-514350">
              <a:buFont typeface="+mj-lt"/>
              <a:buAutoNum type="arabicPeriod"/>
            </a:pPr>
            <a:r>
              <a:rPr lang="en-US" sz="2400" dirty="0" smtClean="0"/>
              <a:t>Giving</a:t>
            </a:r>
          </a:p>
          <a:p>
            <a:pPr marL="0" indent="0">
              <a:buNone/>
            </a:pPr>
            <a:endParaRPr lang="en-US" sz="2800" dirty="0" smtClean="0"/>
          </a:p>
          <a:p>
            <a:pPr marL="0" indent="0">
              <a:buNone/>
            </a:pPr>
            <a:endParaRPr lang="en-US" sz="2800" dirty="0" smtClean="0"/>
          </a:p>
          <a:p>
            <a:pPr marL="0" indent="0">
              <a:buNone/>
            </a:pPr>
            <a:endParaRPr lang="en-US" dirty="0" smtClean="0"/>
          </a:p>
          <a:p>
            <a:endParaRPr lang="en-US" dirty="0"/>
          </a:p>
        </p:txBody>
      </p:sp>
    </p:spTree>
    <p:extLst>
      <p:ext uri="{BB962C8B-B14F-4D97-AF65-F5344CB8AC3E}">
        <p14:creationId xmlns:p14="http://schemas.microsoft.com/office/powerpoint/2010/main" val="786289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l"/>
            <a:r>
              <a:rPr lang="en-US" dirty="0" smtClean="0"/>
              <a:t>DISCIPLESHIP</a:t>
            </a:r>
            <a:endParaRPr lang="en-US" dirty="0"/>
          </a:p>
        </p:txBody>
      </p:sp>
      <p:sp>
        <p:nvSpPr>
          <p:cNvPr id="5" name="Content Placeholder 4"/>
          <p:cNvSpPr>
            <a:spLocks noGrp="1"/>
          </p:cNvSpPr>
          <p:nvPr>
            <p:ph idx="1"/>
          </p:nvPr>
        </p:nvSpPr>
        <p:spPr/>
        <p:txBody>
          <a:bodyPr/>
          <a:lstStyle/>
          <a:p>
            <a:endParaRPr lang="en-US" dirty="0" smtClean="0"/>
          </a:p>
          <a:p>
            <a:r>
              <a:rPr lang="en-US" dirty="0" smtClean="0"/>
              <a:t>Whether it be making quilts  and health and school kits for Lutheran World Relief, or studying the Bible together, or assisting in worship, Women of the ELCA grow in faith and share what they’ve learned with friends and neighbors.</a:t>
            </a:r>
            <a:endParaRPr lang="en-US" dirty="0"/>
          </a:p>
        </p:txBody>
      </p:sp>
    </p:spTree>
    <p:extLst>
      <p:ext uri="{BB962C8B-B14F-4D97-AF65-F5344CB8AC3E}">
        <p14:creationId xmlns:p14="http://schemas.microsoft.com/office/powerpoint/2010/main" val="3229939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l"/>
            <a:r>
              <a:rPr lang="en-US" dirty="0" smtClean="0"/>
              <a:t>DISCIPLES ARE</a:t>
            </a:r>
            <a:endParaRPr lang="en-US" dirty="0"/>
          </a:p>
        </p:txBody>
      </p:sp>
      <p:sp>
        <p:nvSpPr>
          <p:cNvPr id="10" name="Content Placeholder 9"/>
          <p:cNvSpPr>
            <a:spLocks noGrp="1"/>
          </p:cNvSpPr>
          <p:nvPr>
            <p:ph sz="half" idx="1"/>
          </p:nvPr>
        </p:nvSpPr>
        <p:spPr/>
        <p:txBody>
          <a:bodyPr/>
          <a:lstStyle/>
          <a:p>
            <a:r>
              <a:rPr lang="en-US" dirty="0" smtClean="0"/>
              <a:t>Disciplined and ready for work</a:t>
            </a:r>
          </a:p>
          <a:p>
            <a:r>
              <a:rPr lang="en-US" dirty="0" smtClean="0"/>
              <a:t>Insightful- tuned to the Holy Spirit</a:t>
            </a:r>
          </a:p>
          <a:p>
            <a:r>
              <a:rPr lang="en-US" dirty="0" smtClean="0"/>
              <a:t>Committed to study the Word and pray- continually learning</a:t>
            </a:r>
          </a:p>
          <a:p>
            <a:r>
              <a:rPr lang="en-US" dirty="0" smtClean="0"/>
              <a:t>Innovative and alive – telling the story</a:t>
            </a:r>
            <a:endParaRPr lang="en-US" dirty="0"/>
          </a:p>
        </p:txBody>
      </p:sp>
      <p:sp>
        <p:nvSpPr>
          <p:cNvPr id="11" name="Content Placeholder 10"/>
          <p:cNvSpPr>
            <a:spLocks noGrp="1"/>
          </p:cNvSpPr>
          <p:nvPr>
            <p:ph sz="half" idx="2"/>
          </p:nvPr>
        </p:nvSpPr>
        <p:spPr/>
        <p:txBody>
          <a:bodyPr/>
          <a:lstStyle/>
          <a:p>
            <a:r>
              <a:rPr lang="en-US" dirty="0" smtClean="0"/>
              <a:t>Promised the presence of Christ</a:t>
            </a:r>
          </a:p>
          <a:p>
            <a:r>
              <a:rPr lang="en-US" dirty="0" smtClean="0"/>
              <a:t>Led by the Holy Spirit</a:t>
            </a:r>
          </a:p>
          <a:p>
            <a:r>
              <a:rPr lang="en-US" dirty="0" smtClean="0"/>
              <a:t>Excited</a:t>
            </a:r>
          </a:p>
          <a:p>
            <a:r>
              <a:rPr lang="en-US" dirty="0" smtClean="0"/>
              <a:t>Stirred up at the possibilities for teaching and leading</a:t>
            </a:r>
            <a:endParaRPr lang="en-US" dirty="0"/>
          </a:p>
        </p:txBody>
      </p:sp>
    </p:spTree>
    <p:extLst>
      <p:ext uri="{BB962C8B-B14F-4D97-AF65-F5344CB8AC3E}">
        <p14:creationId xmlns:p14="http://schemas.microsoft.com/office/powerpoint/2010/main" val="3275115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GOALS</a:t>
            </a:r>
            <a:endParaRPr lang="en-US" dirty="0"/>
          </a:p>
        </p:txBody>
      </p:sp>
      <p:sp>
        <p:nvSpPr>
          <p:cNvPr id="3" name="Content Placeholder 2"/>
          <p:cNvSpPr>
            <a:spLocks noGrp="1"/>
          </p:cNvSpPr>
          <p:nvPr>
            <p:ph sz="half" idx="1"/>
          </p:nvPr>
        </p:nvSpPr>
        <p:spPr/>
        <p:txBody>
          <a:bodyPr/>
          <a:lstStyle/>
          <a:p>
            <a:r>
              <a:rPr lang="en-US" dirty="0" smtClean="0"/>
              <a:t>Grow in faith</a:t>
            </a:r>
          </a:p>
          <a:p>
            <a:endParaRPr lang="en-US" dirty="0"/>
          </a:p>
          <a:p>
            <a:endParaRPr lang="en-US" dirty="0" smtClean="0"/>
          </a:p>
          <a:p>
            <a:r>
              <a:rPr lang="en-US" dirty="0" smtClean="0"/>
              <a:t>Affirm our gifts</a:t>
            </a:r>
          </a:p>
          <a:p>
            <a:endParaRPr lang="en-US" dirty="0"/>
          </a:p>
          <a:p>
            <a:endParaRPr lang="en-US" dirty="0" smtClean="0"/>
          </a:p>
          <a:p>
            <a:r>
              <a:rPr lang="en-US" dirty="0" smtClean="0"/>
              <a:t>Support one another in our callings</a:t>
            </a:r>
            <a:endParaRPr lang="en-US" dirty="0"/>
          </a:p>
        </p:txBody>
      </p:sp>
      <p:sp>
        <p:nvSpPr>
          <p:cNvPr id="4" name="Content Placeholder 3"/>
          <p:cNvSpPr>
            <a:spLocks noGrp="1"/>
          </p:cNvSpPr>
          <p:nvPr>
            <p:ph sz="half" idx="2"/>
          </p:nvPr>
        </p:nvSpPr>
        <p:spPr/>
        <p:txBody>
          <a:bodyPr/>
          <a:lstStyle/>
          <a:p>
            <a:r>
              <a:rPr lang="en-US" dirty="0" smtClean="0"/>
              <a:t>Engage in ministry and action</a:t>
            </a:r>
          </a:p>
          <a:p>
            <a:endParaRPr lang="en-US" dirty="0"/>
          </a:p>
          <a:p>
            <a:r>
              <a:rPr lang="en-US" dirty="0" smtClean="0"/>
              <a:t>Promote healing and wholeness</a:t>
            </a:r>
          </a:p>
          <a:p>
            <a:endParaRPr lang="en-US" dirty="0"/>
          </a:p>
          <a:p>
            <a:r>
              <a:rPr lang="en-US" dirty="0" smtClean="0"/>
              <a:t>Fulfill our WELCA purpose statement</a:t>
            </a:r>
            <a:endParaRPr lang="en-US" dirty="0"/>
          </a:p>
        </p:txBody>
      </p:sp>
    </p:spTree>
    <p:extLst>
      <p:ext uri="{BB962C8B-B14F-4D97-AF65-F5344CB8AC3E}">
        <p14:creationId xmlns:p14="http://schemas.microsoft.com/office/powerpoint/2010/main" val="2768020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GROW IN FAITH</a:t>
            </a:r>
            <a:endParaRPr lang="en-US" dirty="0"/>
          </a:p>
        </p:txBody>
      </p:sp>
      <p:sp>
        <p:nvSpPr>
          <p:cNvPr id="5" name="Content Placeholder 4"/>
          <p:cNvSpPr>
            <a:spLocks noGrp="1"/>
          </p:cNvSpPr>
          <p:nvPr>
            <p:ph idx="1"/>
          </p:nvPr>
        </p:nvSpPr>
        <p:spPr/>
        <p:txBody>
          <a:bodyPr>
            <a:normAutofit/>
          </a:bodyPr>
          <a:lstStyle/>
          <a:p>
            <a:pPr marL="0" indent="0">
              <a:buNone/>
            </a:pPr>
            <a:r>
              <a:rPr lang="en-US" dirty="0" smtClean="0"/>
              <a:t>By attending……</a:t>
            </a:r>
          </a:p>
          <a:p>
            <a:pPr marL="457200" lvl="1" indent="0">
              <a:buNone/>
            </a:pPr>
            <a:endParaRPr lang="en-US" dirty="0" smtClean="0"/>
          </a:p>
          <a:p>
            <a:pPr lvl="4">
              <a:buFont typeface="Arial" panose="020B0604020202020204" pitchFamily="34" charset="0"/>
              <a:buChar char="•"/>
            </a:pPr>
            <a:r>
              <a:rPr lang="en-US" sz="2800" dirty="0" smtClean="0"/>
              <a:t>Conference Day of Renewal</a:t>
            </a:r>
          </a:p>
          <a:p>
            <a:pPr lvl="4">
              <a:buFont typeface="Arial" panose="020B0604020202020204" pitchFamily="34" charset="0"/>
              <a:buChar char="•"/>
            </a:pPr>
            <a:r>
              <a:rPr lang="en-US" sz="2800" dirty="0" smtClean="0"/>
              <a:t>Synod or Conference Leadership Training</a:t>
            </a:r>
          </a:p>
          <a:p>
            <a:pPr lvl="4">
              <a:buFont typeface="Arial" panose="020B0604020202020204" pitchFamily="34" charset="0"/>
              <a:buChar char="•"/>
            </a:pPr>
            <a:r>
              <a:rPr lang="en-US" sz="2800" dirty="0" smtClean="0"/>
              <a:t>SWO Convention</a:t>
            </a:r>
          </a:p>
          <a:p>
            <a:pPr lvl="4">
              <a:buFont typeface="Arial" panose="020B0604020202020204" pitchFamily="34" charset="0"/>
              <a:buChar char="•"/>
            </a:pPr>
            <a:r>
              <a:rPr lang="en-US" sz="2800" dirty="0" smtClean="0"/>
              <a:t>Community Gatherings</a:t>
            </a:r>
          </a:p>
          <a:p>
            <a:pPr lvl="4">
              <a:buFont typeface="Arial" panose="020B0604020202020204" pitchFamily="34" charset="0"/>
              <a:buChar char="•"/>
            </a:pPr>
            <a:r>
              <a:rPr lang="en-US" sz="2800" dirty="0" smtClean="0"/>
              <a:t>Conference and Local Retreats</a:t>
            </a:r>
          </a:p>
          <a:p>
            <a:pPr lvl="4">
              <a:buFont typeface="Arial" panose="020B0604020202020204" pitchFamily="34" charset="0"/>
              <a:buChar char="•"/>
            </a:pPr>
            <a:r>
              <a:rPr lang="en-US" sz="2800" dirty="0" smtClean="0"/>
              <a:t>National Triennial Gathering</a:t>
            </a:r>
            <a:endParaRPr lang="en-US" sz="2800" dirty="0"/>
          </a:p>
        </p:txBody>
      </p:sp>
    </p:spTree>
    <p:extLst>
      <p:ext uri="{BB962C8B-B14F-4D97-AF65-F5344CB8AC3E}">
        <p14:creationId xmlns:p14="http://schemas.microsoft.com/office/powerpoint/2010/main" val="1510443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AFFIRM OUR GIFTS</a:t>
            </a:r>
            <a:endParaRPr lang="en-US" dirty="0"/>
          </a:p>
        </p:txBody>
      </p:sp>
      <p:sp>
        <p:nvSpPr>
          <p:cNvPr id="3" name="Content Placeholder 2"/>
          <p:cNvSpPr>
            <a:spLocks noGrp="1"/>
          </p:cNvSpPr>
          <p:nvPr>
            <p:ph idx="1"/>
          </p:nvPr>
        </p:nvSpPr>
        <p:spPr/>
        <p:txBody>
          <a:bodyPr/>
          <a:lstStyle/>
          <a:p>
            <a:r>
              <a:rPr lang="en-US" dirty="0" smtClean="0"/>
              <a:t>Recognize what others do for the church</a:t>
            </a:r>
          </a:p>
          <a:p>
            <a:r>
              <a:rPr lang="en-US" dirty="0" smtClean="0"/>
              <a:t>Recognize our own strengths – list the gifts </a:t>
            </a:r>
            <a:r>
              <a:rPr lang="en-US" b="1" i="1" dirty="0" smtClean="0"/>
              <a:t>you</a:t>
            </a:r>
            <a:r>
              <a:rPr lang="en-US" dirty="0" smtClean="0"/>
              <a:t> can share</a:t>
            </a:r>
          </a:p>
          <a:p>
            <a:r>
              <a:rPr lang="en-US" dirty="0" smtClean="0"/>
              <a:t>Plan programs – Bold Women’s Day, </a:t>
            </a:r>
            <a:r>
              <a:rPr lang="en-US" dirty="0" err="1" smtClean="0"/>
              <a:t>etc</a:t>
            </a:r>
            <a:endParaRPr lang="en-US" dirty="0" smtClean="0"/>
          </a:p>
          <a:p>
            <a:r>
              <a:rPr lang="en-US" b="1" i="1" dirty="0" smtClean="0"/>
              <a:t>Be open to new ideas!!</a:t>
            </a:r>
          </a:p>
          <a:p>
            <a:r>
              <a:rPr lang="en-US" dirty="0" smtClean="0"/>
              <a:t>Think!  Figure out what God is calling </a:t>
            </a:r>
            <a:r>
              <a:rPr lang="en-US" b="1" i="1" dirty="0" smtClean="0"/>
              <a:t>you</a:t>
            </a:r>
            <a:r>
              <a:rPr lang="en-US" dirty="0" smtClean="0"/>
              <a:t> to do</a:t>
            </a:r>
          </a:p>
          <a:p>
            <a:pPr marL="0" indent="0" algn="ctr">
              <a:buNone/>
            </a:pPr>
            <a:r>
              <a:rPr lang="en-US" sz="2800" b="1" dirty="0" smtClean="0"/>
              <a:t>THINK OUTSIDE THE BOX</a:t>
            </a:r>
            <a:endParaRPr lang="en-US" sz="2800" b="1" dirty="0"/>
          </a:p>
        </p:txBody>
      </p:sp>
    </p:spTree>
    <p:extLst>
      <p:ext uri="{BB962C8B-B14F-4D97-AF65-F5344CB8AC3E}">
        <p14:creationId xmlns:p14="http://schemas.microsoft.com/office/powerpoint/2010/main" val="1409880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SUPPORT ONE ANOTHER IN OUR CALLINGS</a:t>
            </a:r>
            <a:endParaRPr lang="en-US" dirty="0"/>
          </a:p>
        </p:txBody>
      </p:sp>
      <p:sp>
        <p:nvSpPr>
          <p:cNvPr id="3" name="Content Placeholder 2"/>
          <p:cNvSpPr>
            <a:spLocks noGrp="1"/>
          </p:cNvSpPr>
          <p:nvPr>
            <p:ph idx="1"/>
          </p:nvPr>
        </p:nvSpPr>
        <p:spPr/>
        <p:txBody>
          <a:bodyPr/>
          <a:lstStyle/>
          <a:p>
            <a:r>
              <a:rPr lang="en-US" dirty="0" smtClean="0"/>
              <a:t>Give Encouragement</a:t>
            </a:r>
          </a:p>
          <a:p>
            <a:r>
              <a:rPr lang="en-US" dirty="0" smtClean="0"/>
              <a:t>Prayer</a:t>
            </a:r>
          </a:p>
          <a:p>
            <a:r>
              <a:rPr lang="en-US" dirty="0" smtClean="0"/>
              <a:t>Affirmation</a:t>
            </a:r>
          </a:p>
          <a:p>
            <a:pPr marL="914400" lvl="2" indent="0">
              <a:buNone/>
            </a:pPr>
            <a:r>
              <a:rPr lang="en-US" sz="2800" dirty="0" smtClean="0"/>
              <a:t>A kind word of recognition or thanks</a:t>
            </a:r>
          </a:p>
          <a:p>
            <a:pPr marL="914400" lvl="2" indent="0">
              <a:buNone/>
            </a:pPr>
            <a:r>
              <a:rPr lang="en-US" sz="2800" dirty="0" smtClean="0"/>
              <a:t>A written note</a:t>
            </a:r>
          </a:p>
          <a:p>
            <a:pPr marL="914400" lvl="2" indent="0">
              <a:buNone/>
            </a:pPr>
            <a:r>
              <a:rPr lang="en-US" sz="2800" dirty="0" smtClean="0"/>
              <a:t>A smile of approval</a:t>
            </a:r>
          </a:p>
          <a:p>
            <a:pPr marL="914400" lvl="2" indent="0" algn="ctr">
              <a:buNone/>
            </a:pPr>
            <a:endParaRPr lang="en-US" sz="2800" dirty="0" smtClean="0"/>
          </a:p>
          <a:p>
            <a:pPr marL="914400" lvl="2" indent="0">
              <a:buNone/>
            </a:pPr>
            <a:r>
              <a:rPr lang="en-US" sz="2800" b="1" dirty="0"/>
              <a:t> </a:t>
            </a:r>
            <a:r>
              <a:rPr lang="en-US" sz="2800" b="1" dirty="0" smtClean="0"/>
              <a:t>        BE IN COMMUNITY WITH OTHERS</a:t>
            </a:r>
          </a:p>
          <a:p>
            <a:pPr marL="914400" lvl="2" indent="0" algn="ctr">
              <a:buNone/>
            </a:pPr>
            <a:endParaRPr lang="en-US" b="1" dirty="0" smtClean="0"/>
          </a:p>
        </p:txBody>
      </p:sp>
    </p:spTree>
    <p:extLst>
      <p:ext uri="{BB962C8B-B14F-4D97-AF65-F5344CB8AC3E}">
        <p14:creationId xmlns:p14="http://schemas.microsoft.com/office/powerpoint/2010/main" val="3979938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651</Words>
  <Application>Microsoft Macintosh PowerPoint</Application>
  <PresentationFormat>On-screen Show (4:3)</PresentationFormat>
  <Paragraphs>135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SWO Leadership Workshop</vt:lpstr>
      <vt:lpstr>DISCIPLESHIP</vt:lpstr>
      <vt:lpstr>DISCIPLESHIP</vt:lpstr>
      <vt:lpstr>DISCIPLESHIP</vt:lpstr>
      <vt:lpstr>DISCIPLES ARE</vt:lpstr>
      <vt:lpstr>GOALS</vt:lpstr>
      <vt:lpstr>GROW IN FAITH</vt:lpstr>
      <vt:lpstr>AFFIRM OUR GIFTS</vt:lpstr>
      <vt:lpstr>SUPPORT ONE ANOTHER IN OUR CALLINGS</vt:lpstr>
      <vt:lpstr>ENGAGE IN MINISTRY AND ACTION</vt:lpstr>
      <vt:lpstr>PROMOTE HEALING AND WHOLENESS</vt:lpstr>
      <vt:lpstr>WHAT IS GOD CALLING YOU TO DO TODAY?</vt:lpstr>
      <vt:lpstr>RESOURCES !!!</vt:lpstr>
      <vt:lpstr>MORE FROM THE WELCA WEBSITE</vt:lpstr>
      <vt:lpstr>OTHER RESOURCES</vt:lpstr>
      <vt:lpstr>ANOTHER VALUABLE free RESOURCE</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SWO Leadership Workshop</dc:title>
  <dc:creator>swo secretary</dc:creator>
  <cp:lastModifiedBy>Diane Kaufmann</cp:lastModifiedBy>
  <cp:revision>10</cp:revision>
  <cp:lastPrinted>2014-09-07T20:33:21Z</cp:lastPrinted>
  <dcterms:created xsi:type="dcterms:W3CDTF">2014-09-02T22:46:13Z</dcterms:created>
  <dcterms:modified xsi:type="dcterms:W3CDTF">2015-09-07T18:36:16Z</dcterms:modified>
</cp:coreProperties>
</file>